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  <p:sldId id="264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38255-17BB-48E3-9038-DF59F80822FB}" v="42" dt="2023-10-18T10:27:31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259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DD67F-66DA-48A7-AF9E-0BEF5EEAC7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F181DC-1D85-42F0-92BE-44E754305388}">
      <dgm:prSet/>
      <dgm:spPr/>
      <dgm:t>
        <a:bodyPr/>
        <a:lstStyle/>
        <a:p>
          <a:r>
            <a:rPr lang="nl-NL"/>
            <a:t>Potrivit sondajului Global Attitudes Survey 2019, romii sunt grupul minoritar din Europa cel mai negativ privit.</a:t>
          </a:r>
          <a:endParaRPr lang="en-US"/>
        </a:p>
      </dgm:t>
    </dgm:pt>
    <dgm:pt modelId="{34330D49-5DC2-40B9-8E4B-100572984741}" type="parTrans" cxnId="{DD632862-B2D5-42A5-9D34-5084027EC996}">
      <dgm:prSet/>
      <dgm:spPr/>
      <dgm:t>
        <a:bodyPr/>
        <a:lstStyle/>
        <a:p>
          <a:endParaRPr lang="en-US"/>
        </a:p>
      </dgm:t>
    </dgm:pt>
    <dgm:pt modelId="{CF438879-32F7-4B82-BFB7-23CA9E87CFA1}" type="sibTrans" cxnId="{DD632862-B2D5-42A5-9D34-5084027EC996}">
      <dgm:prSet/>
      <dgm:spPr/>
      <dgm:t>
        <a:bodyPr/>
        <a:lstStyle/>
        <a:p>
          <a:endParaRPr lang="en-US"/>
        </a:p>
      </dgm:t>
    </dgm:pt>
    <dgm:pt modelId="{D8482D62-631C-44B1-B6D4-D1E140128212}">
      <dgm:prSet/>
      <dgm:spPr/>
      <dgm:t>
        <a:bodyPr/>
        <a:lstStyle/>
        <a:p>
          <a:r>
            <a:rPr lang="nl-NL"/>
            <a:t>În 10 din cele 16 țări analizate, peste 50 % dintre respondenți declară că au o părere nefavorabilă despre romi.</a:t>
          </a:r>
          <a:endParaRPr lang="en-US"/>
        </a:p>
      </dgm:t>
    </dgm:pt>
    <dgm:pt modelId="{D599FDA4-3B91-49F8-B021-0A73B7244407}" type="parTrans" cxnId="{44DAC30E-9BC3-4CBA-9351-17ED48A12D17}">
      <dgm:prSet/>
      <dgm:spPr/>
      <dgm:t>
        <a:bodyPr/>
        <a:lstStyle/>
        <a:p>
          <a:endParaRPr lang="en-US"/>
        </a:p>
      </dgm:t>
    </dgm:pt>
    <dgm:pt modelId="{0B5A0B01-2C0A-45FC-B8A0-4EE40B99FB3B}" type="sibTrans" cxnId="{44DAC30E-9BC3-4CBA-9351-17ED48A12D17}">
      <dgm:prSet/>
      <dgm:spPr/>
      <dgm:t>
        <a:bodyPr/>
        <a:lstStyle/>
        <a:p>
          <a:endParaRPr lang="en-US"/>
        </a:p>
      </dgm:t>
    </dgm:pt>
    <dgm:pt modelId="{D496890C-B75B-45DF-A10B-8CF66D5F2000}">
      <dgm:prSet/>
      <dgm:spPr/>
      <dgm:t>
        <a:bodyPr/>
        <a:lstStyle/>
        <a:p>
          <a:r>
            <a:rPr lang="nl-NL"/>
            <a:t>În țările din nordul Europei, precum Suedia și Țările de Jos, peste 60% dintre respondenți declară că au o părere favorabilă despre romi.</a:t>
          </a:r>
          <a:endParaRPr lang="en-US"/>
        </a:p>
      </dgm:t>
    </dgm:pt>
    <dgm:pt modelId="{7A423665-8E73-46E5-8D31-C0F1C2823277}" type="parTrans" cxnId="{EBB310C2-5909-480F-A76C-640E15BD519A}">
      <dgm:prSet/>
      <dgm:spPr/>
      <dgm:t>
        <a:bodyPr/>
        <a:lstStyle/>
        <a:p>
          <a:endParaRPr lang="en-US"/>
        </a:p>
      </dgm:t>
    </dgm:pt>
    <dgm:pt modelId="{64225F7F-8F45-4EB8-AF42-60C9949F685C}" type="sibTrans" cxnId="{EBB310C2-5909-480F-A76C-640E15BD519A}">
      <dgm:prSet/>
      <dgm:spPr/>
      <dgm:t>
        <a:bodyPr/>
        <a:lstStyle/>
        <a:p>
          <a:endParaRPr lang="en-US"/>
        </a:p>
      </dgm:t>
    </dgm:pt>
    <dgm:pt modelId="{423F200C-5B0D-4ACD-B2BA-D6BE8AE998FA}">
      <dgm:prSet/>
      <dgm:spPr/>
      <dgm:t>
        <a:bodyPr/>
        <a:lstStyle/>
        <a:p>
          <a:r>
            <a:rPr lang="nl-NL"/>
            <a:t>Pe de alta parte,  țări precum Italia, Grecia și Slovacia raportează un sentiment anti-romi în rândul a peste 70% dintre respondenți.</a:t>
          </a:r>
          <a:endParaRPr lang="en-US"/>
        </a:p>
      </dgm:t>
    </dgm:pt>
    <dgm:pt modelId="{261F35CB-B724-4FF0-8CE5-225C5FAB8DCD}" type="parTrans" cxnId="{7A920B1F-A992-4B54-AF03-4BDCF0FD4566}">
      <dgm:prSet/>
      <dgm:spPr/>
      <dgm:t>
        <a:bodyPr/>
        <a:lstStyle/>
        <a:p>
          <a:endParaRPr lang="en-US"/>
        </a:p>
      </dgm:t>
    </dgm:pt>
    <dgm:pt modelId="{0886D296-5362-4A77-9A43-B08B2C10163C}" type="sibTrans" cxnId="{7A920B1F-A992-4B54-AF03-4BDCF0FD4566}">
      <dgm:prSet/>
      <dgm:spPr/>
      <dgm:t>
        <a:bodyPr/>
        <a:lstStyle/>
        <a:p>
          <a:endParaRPr lang="en-US"/>
        </a:p>
      </dgm:t>
    </dgm:pt>
    <dgm:pt modelId="{6D7C2D9C-5152-4965-9418-BDFD8246DB7E}">
      <dgm:prSet/>
      <dgm:spPr/>
      <dgm:t>
        <a:bodyPr/>
        <a:lstStyle/>
        <a:p>
          <a:r>
            <a:rPr lang="nl-NL"/>
            <a:t>Italia iese în evidență, 83% dintre respondenți declarând că au o părere nefavorabilă despre romi.</a:t>
          </a:r>
          <a:endParaRPr lang="en-US"/>
        </a:p>
      </dgm:t>
    </dgm:pt>
    <dgm:pt modelId="{C23E3C5D-1179-4F40-B1E7-E5EE3FC2BF40}" type="parTrans" cxnId="{A2988CC0-BB17-43E4-BC0C-1C9412F8CA44}">
      <dgm:prSet/>
      <dgm:spPr/>
      <dgm:t>
        <a:bodyPr/>
        <a:lstStyle/>
        <a:p>
          <a:endParaRPr lang="en-US"/>
        </a:p>
      </dgm:t>
    </dgm:pt>
    <dgm:pt modelId="{C9E76A28-9B4C-4C2C-9825-43F36C572145}" type="sibTrans" cxnId="{A2988CC0-BB17-43E4-BC0C-1C9412F8CA44}">
      <dgm:prSet/>
      <dgm:spPr/>
      <dgm:t>
        <a:bodyPr/>
        <a:lstStyle/>
        <a:p>
          <a:endParaRPr lang="en-US"/>
        </a:p>
      </dgm:t>
    </dgm:pt>
    <dgm:pt modelId="{64915CD7-8F0D-410D-A18F-81672F118F41}" type="pres">
      <dgm:prSet presAssocID="{CECDD67F-66DA-48A7-AF9E-0BEF5EEAC7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94EA9-E4D3-408C-A1A8-7B9039077468}" type="pres">
      <dgm:prSet presAssocID="{E8F181DC-1D85-42F0-92BE-44E75430538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D92DD-698C-49E6-B62A-C4DFE9271555}" type="pres">
      <dgm:prSet presAssocID="{CF438879-32F7-4B82-BFB7-23CA9E87CFA1}" presName="spacer" presStyleCnt="0"/>
      <dgm:spPr/>
    </dgm:pt>
    <dgm:pt modelId="{9E658ECA-F7DB-460E-B411-6F1BB57C530E}" type="pres">
      <dgm:prSet presAssocID="{D8482D62-631C-44B1-B6D4-D1E1401282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874D8-FA04-4D9C-B067-40AC8FD14D5E}" type="pres">
      <dgm:prSet presAssocID="{0B5A0B01-2C0A-45FC-B8A0-4EE40B99FB3B}" presName="spacer" presStyleCnt="0"/>
      <dgm:spPr/>
    </dgm:pt>
    <dgm:pt modelId="{1030ED3D-3941-43A3-AFF8-D489E6F320C3}" type="pres">
      <dgm:prSet presAssocID="{D496890C-B75B-45DF-A10B-8CF66D5F200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A94EE-C793-4B4A-AC1D-B81F79EA126C}" type="pres">
      <dgm:prSet presAssocID="{64225F7F-8F45-4EB8-AF42-60C9949F685C}" presName="spacer" presStyleCnt="0"/>
      <dgm:spPr/>
    </dgm:pt>
    <dgm:pt modelId="{4EC6320F-1002-440F-BB50-0555565E3AEE}" type="pres">
      <dgm:prSet presAssocID="{423F200C-5B0D-4ACD-B2BA-D6BE8AE998F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5F8D8-959B-464A-9623-AD149166FC81}" type="pres">
      <dgm:prSet presAssocID="{0886D296-5362-4A77-9A43-B08B2C10163C}" presName="spacer" presStyleCnt="0"/>
      <dgm:spPr/>
    </dgm:pt>
    <dgm:pt modelId="{99BFA6F4-8246-42C5-B09C-B54FC8989936}" type="pres">
      <dgm:prSet presAssocID="{6D7C2D9C-5152-4965-9418-BDFD8246DB7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C9181-CECC-4F02-A408-FDF40C310ECC}" type="presOf" srcId="{E8F181DC-1D85-42F0-92BE-44E754305388}" destId="{BD794EA9-E4D3-408C-A1A8-7B9039077468}" srcOrd="0" destOrd="0" presId="urn:microsoft.com/office/officeart/2005/8/layout/vList2"/>
    <dgm:cxn modelId="{7A920B1F-A992-4B54-AF03-4BDCF0FD4566}" srcId="{CECDD67F-66DA-48A7-AF9E-0BEF5EEAC76F}" destId="{423F200C-5B0D-4ACD-B2BA-D6BE8AE998FA}" srcOrd="3" destOrd="0" parTransId="{261F35CB-B724-4FF0-8CE5-225C5FAB8DCD}" sibTransId="{0886D296-5362-4A77-9A43-B08B2C10163C}"/>
    <dgm:cxn modelId="{DD632862-B2D5-42A5-9D34-5084027EC996}" srcId="{CECDD67F-66DA-48A7-AF9E-0BEF5EEAC76F}" destId="{E8F181DC-1D85-42F0-92BE-44E754305388}" srcOrd="0" destOrd="0" parTransId="{34330D49-5DC2-40B9-8E4B-100572984741}" sibTransId="{CF438879-32F7-4B82-BFB7-23CA9E87CFA1}"/>
    <dgm:cxn modelId="{47236F9D-E4E1-4BFC-A1C0-EF69CC2D3E13}" type="presOf" srcId="{D8482D62-631C-44B1-B6D4-D1E140128212}" destId="{9E658ECA-F7DB-460E-B411-6F1BB57C530E}" srcOrd="0" destOrd="0" presId="urn:microsoft.com/office/officeart/2005/8/layout/vList2"/>
    <dgm:cxn modelId="{437BBC3A-F0B1-409C-BB9C-57FC803FC72D}" type="presOf" srcId="{CECDD67F-66DA-48A7-AF9E-0BEF5EEAC76F}" destId="{64915CD7-8F0D-410D-A18F-81672F118F41}" srcOrd="0" destOrd="0" presId="urn:microsoft.com/office/officeart/2005/8/layout/vList2"/>
    <dgm:cxn modelId="{EBB310C2-5909-480F-A76C-640E15BD519A}" srcId="{CECDD67F-66DA-48A7-AF9E-0BEF5EEAC76F}" destId="{D496890C-B75B-45DF-A10B-8CF66D5F2000}" srcOrd="2" destOrd="0" parTransId="{7A423665-8E73-46E5-8D31-C0F1C2823277}" sibTransId="{64225F7F-8F45-4EB8-AF42-60C9949F685C}"/>
    <dgm:cxn modelId="{90AEB7FB-2075-43AE-BA7F-5CDC2F6DD281}" type="presOf" srcId="{D496890C-B75B-45DF-A10B-8CF66D5F2000}" destId="{1030ED3D-3941-43A3-AFF8-D489E6F320C3}" srcOrd="0" destOrd="0" presId="urn:microsoft.com/office/officeart/2005/8/layout/vList2"/>
    <dgm:cxn modelId="{44DAC30E-9BC3-4CBA-9351-17ED48A12D17}" srcId="{CECDD67F-66DA-48A7-AF9E-0BEF5EEAC76F}" destId="{D8482D62-631C-44B1-B6D4-D1E140128212}" srcOrd="1" destOrd="0" parTransId="{D599FDA4-3B91-49F8-B021-0A73B7244407}" sibTransId="{0B5A0B01-2C0A-45FC-B8A0-4EE40B99FB3B}"/>
    <dgm:cxn modelId="{01B5481A-D4F3-485B-9982-84A20A1B790E}" type="presOf" srcId="{423F200C-5B0D-4ACD-B2BA-D6BE8AE998FA}" destId="{4EC6320F-1002-440F-BB50-0555565E3AEE}" srcOrd="0" destOrd="0" presId="urn:microsoft.com/office/officeart/2005/8/layout/vList2"/>
    <dgm:cxn modelId="{EBD9D943-5469-4CE7-9FBF-BEF0E4D80B72}" type="presOf" srcId="{6D7C2D9C-5152-4965-9418-BDFD8246DB7E}" destId="{99BFA6F4-8246-42C5-B09C-B54FC8989936}" srcOrd="0" destOrd="0" presId="urn:microsoft.com/office/officeart/2005/8/layout/vList2"/>
    <dgm:cxn modelId="{A2988CC0-BB17-43E4-BC0C-1C9412F8CA44}" srcId="{CECDD67F-66DA-48A7-AF9E-0BEF5EEAC76F}" destId="{6D7C2D9C-5152-4965-9418-BDFD8246DB7E}" srcOrd="4" destOrd="0" parTransId="{C23E3C5D-1179-4F40-B1E7-E5EE3FC2BF40}" sibTransId="{C9E76A28-9B4C-4C2C-9825-43F36C572145}"/>
    <dgm:cxn modelId="{80635C31-6083-4A67-8570-CABD984BA45D}" type="presParOf" srcId="{64915CD7-8F0D-410D-A18F-81672F118F41}" destId="{BD794EA9-E4D3-408C-A1A8-7B9039077468}" srcOrd="0" destOrd="0" presId="urn:microsoft.com/office/officeart/2005/8/layout/vList2"/>
    <dgm:cxn modelId="{CBD489D9-0E83-4614-AC7D-99B8EDBB955F}" type="presParOf" srcId="{64915CD7-8F0D-410D-A18F-81672F118F41}" destId="{49DD92DD-698C-49E6-B62A-C4DFE9271555}" srcOrd="1" destOrd="0" presId="urn:microsoft.com/office/officeart/2005/8/layout/vList2"/>
    <dgm:cxn modelId="{6B209076-A013-4787-8B3A-29ECA72D525C}" type="presParOf" srcId="{64915CD7-8F0D-410D-A18F-81672F118F41}" destId="{9E658ECA-F7DB-460E-B411-6F1BB57C530E}" srcOrd="2" destOrd="0" presId="urn:microsoft.com/office/officeart/2005/8/layout/vList2"/>
    <dgm:cxn modelId="{EC29C71A-7790-47A3-86FE-F2B89FE9D639}" type="presParOf" srcId="{64915CD7-8F0D-410D-A18F-81672F118F41}" destId="{EE9874D8-FA04-4D9C-B067-40AC8FD14D5E}" srcOrd="3" destOrd="0" presId="urn:microsoft.com/office/officeart/2005/8/layout/vList2"/>
    <dgm:cxn modelId="{749A3033-731C-4687-BACD-3EDCB5D8A721}" type="presParOf" srcId="{64915CD7-8F0D-410D-A18F-81672F118F41}" destId="{1030ED3D-3941-43A3-AFF8-D489E6F320C3}" srcOrd="4" destOrd="0" presId="urn:microsoft.com/office/officeart/2005/8/layout/vList2"/>
    <dgm:cxn modelId="{DF713B6E-B56A-4037-81DD-4B179900BED9}" type="presParOf" srcId="{64915CD7-8F0D-410D-A18F-81672F118F41}" destId="{91DA94EE-C793-4B4A-AC1D-B81F79EA126C}" srcOrd="5" destOrd="0" presId="urn:microsoft.com/office/officeart/2005/8/layout/vList2"/>
    <dgm:cxn modelId="{CE523FED-021E-4A76-9789-290B2832054E}" type="presParOf" srcId="{64915CD7-8F0D-410D-A18F-81672F118F41}" destId="{4EC6320F-1002-440F-BB50-0555565E3AEE}" srcOrd="6" destOrd="0" presId="urn:microsoft.com/office/officeart/2005/8/layout/vList2"/>
    <dgm:cxn modelId="{61B7B2BE-C319-4EE4-A2BB-CA01A736AA37}" type="presParOf" srcId="{64915CD7-8F0D-410D-A18F-81672F118F41}" destId="{02C5F8D8-959B-464A-9623-AD149166FC81}" srcOrd="7" destOrd="0" presId="urn:microsoft.com/office/officeart/2005/8/layout/vList2"/>
    <dgm:cxn modelId="{1B50BA4F-7BAB-4CBA-B35C-416C5F43DE63}" type="presParOf" srcId="{64915CD7-8F0D-410D-A18F-81672F118F41}" destId="{99BFA6F4-8246-42C5-B09C-B54FC89899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94EA9-E4D3-408C-A1A8-7B9039077468}">
      <dsp:nvSpPr>
        <dsp:cNvPr id="0" name=""/>
        <dsp:cNvSpPr/>
      </dsp:nvSpPr>
      <dsp:spPr>
        <a:xfrm>
          <a:off x="0" y="91379"/>
          <a:ext cx="798195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/>
            <a:t>Potrivit sondajului Global Attitudes Survey 2019, romii sunt grupul minoritar din Europa cel mai negativ privit.</a:t>
          </a:r>
          <a:endParaRPr lang="en-US" sz="1800" kern="1200"/>
        </a:p>
      </dsp:txBody>
      <dsp:txXfrm>
        <a:off x="34954" y="126333"/>
        <a:ext cx="7912042" cy="646132"/>
      </dsp:txXfrm>
    </dsp:sp>
    <dsp:sp modelId="{9E658ECA-F7DB-460E-B411-6F1BB57C530E}">
      <dsp:nvSpPr>
        <dsp:cNvPr id="0" name=""/>
        <dsp:cNvSpPr/>
      </dsp:nvSpPr>
      <dsp:spPr>
        <a:xfrm>
          <a:off x="0" y="859259"/>
          <a:ext cx="798195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/>
            <a:t>În 10 din cele 16 țări analizate, peste 50 % dintre respondenți declară că au o părere nefavorabilă despre romi.</a:t>
          </a:r>
          <a:endParaRPr lang="en-US" sz="1800" kern="1200"/>
        </a:p>
      </dsp:txBody>
      <dsp:txXfrm>
        <a:off x="34954" y="894213"/>
        <a:ext cx="7912042" cy="646132"/>
      </dsp:txXfrm>
    </dsp:sp>
    <dsp:sp modelId="{1030ED3D-3941-43A3-AFF8-D489E6F320C3}">
      <dsp:nvSpPr>
        <dsp:cNvPr id="0" name=""/>
        <dsp:cNvSpPr/>
      </dsp:nvSpPr>
      <dsp:spPr>
        <a:xfrm>
          <a:off x="0" y="1627139"/>
          <a:ext cx="798195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/>
            <a:t>În țările din nordul Europei, precum Suedia și Țările de Jos, peste 60% dintre respondenți declară că au o părere favorabilă despre romi.</a:t>
          </a:r>
          <a:endParaRPr lang="en-US" sz="1800" kern="1200"/>
        </a:p>
      </dsp:txBody>
      <dsp:txXfrm>
        <a:off x="34954" y="1662093"/>
        <a:ext cx="7912042" cy="646132"/>
      </dsp:txXfrm>
    </dsp:sp>
    <dsp:sp modelId="{4EC6320F-1002-440F-BB50-0555565E3AEE}">
      <dsp:nvSpPr>
        <dsp:cNvPr id="0" name=""/>
        <dsp:cNvSpPr/>
      </dsp:nvSpPr>
      <dsp:spPr>
        <a:xfrm>
          <a:off x="0" y="2395019"/>
          <a:ext cx="798195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/>
            <a:t>Pe de alta parte,  țări precum Italia, Grecia și Slovacia raportează un sentiment anti-romi în rândul a peste 70% dintre respondenți.</a:t>
          </a:r>
          <a:endParaRPr lang="en-US" sz="1800" kern="1200"/>
        </a:p>
      </dsp:txBody>
      <dsp:txXfrm>
        <a:off x="34954" y="2429973"/>
        <a:ext cx="7912042" cy="646132"/>
      </dsp:txXfrm>
    </dsp:sp>
    <dsp:sp modelId="{99BFA6F4-8246-42C5-B09C-B54FC8989936}">
      <dsp:nvSpPr>
        <dsp:cNvPr id="0" name=""/>
        <dsp:cNvSpPr/>
      </dsp:nvSpPr>
      <dsp:spPr>
        <a:xfrm>
          <a:off x="0" y="3162898"/>
          <a:ext cx="798195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/>
            <a:t>Italia iese în evidență, 83% dintre respondenți declarând că au o părere nefavorabilă despre romi.</a:t>
          </a:r>
          <a:endParaRPr lang="en-US" sz="1800" kern="1200"/>
        </a:p>
      </dsp:txBody>
      <dsp:txXfrm>
        <a:off x="34954" y="3197852"/>
        <a:ext cx="7912042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9:56:54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 24575,'-1'0'0,"0"0"0,0-1 0,0 1 0,0 0 0,1 0 0,-1 0 0,0 0 0,0 0 0,0 0 0,0 0 0,0 0 0,0 0 0,0 0 0,0 1 0,1-1 0,-1 0 0,0 1 0,0-1 0,0 0 0,0 1 0,1-1 0,-1 1 0,0-1 0,0 1 0,1 0 0,-1-1 0,0 1 0,1 0 0,-1-1 0,1 1 0,-2 1 0,3-1 0,0 1 0,-1-1 0,1-1 0,0 1 0,0 0 0,0 0 0,0 0 0,0 0 0,0-1 0,0 1 0,0 0 0,0-1 0,0 1 0,0-1 0,0 1 0,1-1 0,-1 1 0,0-1 0,0 0 0,0 0 0,1 0 0,0 1 0,10 3 0,-34-3 0,0-3 0,20 2 0,13-1 0,-11 1 0,0 0 0,1 0 0,-1 0 0,1 0 0,-1 0 0,0 0 0,1 0 0,-1 0 0,0 0 0,1 0 0,-1 0 0,0 0 0,1 0 0,-1 0 0,0 0 0,1 0 0,-1 0 0,0 0 0,1 0 0,-1 1 0,0-1 0,1 0 0,-1 0 0,0 0 0,1 1 0,-1-1 0,0 0 0,0 0 0,1 1 0,-1-1 0,0 0 0,0 0 0,0 1 0,1-1 0,-1 0 0,0 1 0,0-1 0,0 0 0,0 1 0,0-1 0,0 0 0,1 1 0,-1-1 0,0 1 0,0-1 0,0 0 0,0 1 0,-1-1 0,1 0 0,0 1 0,0-1 0,0 0 0,0 1 0,0-1 0,0 0 0,0 1 0,-1-1 0,1 0 0,0 1 0,-1-1 0,1 1 0,0 0 0,-1 0 0,1 0 0,0 0 0,-1 0 0,1-1 0,0 1 0,0 0 0,0 0 0,0 0 0,0 0 0,0 0 0,0 0 0,0 0 0,0 0 0,1 0 0,-1-1 0,0 1 0,0 0 0,1 0 0,-1 0 0,1 0 0,-1-1 0,1 1 0,-1 0 0,1 0 0,-1-1 0,1 1 0,0 0 0,-1-1 0,2 2 0,6 2 0,0 1 0,0-1 0,0-1 0,1 0 0,17 5 0,0-1 0,-36-9 0,-39-11 0,33 9 0,21 6 0,11 4 0,4 0 0,0 0 0,-1 2 0,36 20 0,-48-21 0,-8-4 0,-17-4 0,1-4 0,25 4 0,4 2 0,1 1 0,-1 1 0,0 0 0,1 0 0,-1 1 0,19 10 0,-31-14 0,1 1 0,-1-1 0,0 0 0,0 0 0,0 0 0,0 0 0,0 1 0,0-1 0,0 0 0,1 0 0,-1 0 0,0 1 0,0-1 0,0 0 0,0 0 0,0 0 0,0 1 0,0-1 0,0 0 0,0 0 0,0 0 0,0 1 0,0-1 0,-1 0 0,1 0 0,0 0 0,0 1 0,0-1 0,0 0 0,0 0 0,0 0 0,0 0 0,0 1 0,-1-1 0,1 0 0,0 0 0,0 0 0,0 0 0,0 0 0,0 1 0,-1-1 0,1 0 0,0 0 0,0 0 0,0 0 0,-1 0 0,1 0 0,0 0 0,0 0 0,0 0 0,-1 0 0,1 0 0,0 0 0,0 0 0,0 0 0,-1 0 0,1 0 0,0 0 0,0 0 0,-1 0 0,-14 3 0,-7 0 0,1-1 0,-1-1 0,-42-4 0,59 2 0,0 1 0,0-1 0,0 1 0,0-1 0,1-1 0,-1 1 0,0-1 0,1 0 0,-1 0 0,1 0 0,0 0 0,-1-1 0,1 0 0,0 0 0,1 0 0,-1 0 0,1 0 0,-1-1 0,1 0 0,0 0 0,0 0 0,0 0 0,-3-8 0,6 11 0,0 1 0,0 0 0,0-1 0,0 1 0,0-1 0,0 1 0,0-1 0,0 1 0,0-1 0,1 1 0,-1-1 0,0 1 0,0-1 0,0 1 0,1-1 0,-1 1 0,0 0 0,1-1 0,-1 1 0,0 0 0,1-1 0,-1 1 0,1 0 0,-1-1 0,0 1 0,1 0 0,-1 0 0,1 0 0,-1-1 0,1 1 0,-1 0 0,1 0 0,-1 0 0,1 0 0,-1 0 0,1 0 0,-1 0 0,1 0 0,-1 0 0,0 0 0,1 0 0,-1 0 0,1 0 0,-1 0 0,1 0 0,-1 0 0,1 1 0,-1-1 0,1 0 0,-1 0 0,1 1 0,31 6 0,-30-6 0,19 8 0,-1-1 0,-30-17 0,-48-25-1365,28 18-5461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9:56:57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0 24575,'-4'0'0,"-7"0"0,-5 5 0,-5 5 0,2 11 0,-1 5 0,-2 4 0,-1 1 0,4-5-8191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9:56:59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24575,'5'0'0,"5"0"0,6 0 0,1 5 0,5 5 0,4 2 0,3 3 0,-1 4 0,1-2 0,0 0 0,-2-1 0,1-1 0,-1-1 0,-1 1 0,1-3 0,-1 2 0,-4-2-8191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9:57:02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24575,'-5'0'0,"-5"0"0,-2 4 0,2 7 0,2 10 0,-1 1 0,-5 2 0,-4-4 0,1 0 0,4 0 0,-1 2 0,2 2 0,-1-4 0,-8 0 0,0-4-8191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51FD5-03EC-9264-7CDD-CCAB9C5BB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BE30B3-AD00-6452-7FC4-879E0B7D6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41F1C9-A9E9-8DCA-A32B-5A9CED54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84C511-6EA3-0AB3-89D8-58E60BA4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0B489-12BF-C709-7F62-2A3BB0D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7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45BA3-E104-7A54-9768-EA4933A0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B3D27A-80D6-1E7F-A810-EFD1CE5A1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0BDE6-1955-60FF-D51B-BA1DEA7A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18378-CB24-C1B5-DE02-7C76EBB6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2028D-FEAB-3AAA-10CB-E30FCDB6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16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2E4B7C-7DD7-9877-D270-DD677085D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2048FB-80E7-43CB-5C1F-7BFCB7A53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BBF72A-36B9-441C-4A06-835C389D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AFED1-685F-5502-3E7B-DC96A23D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1C10C3-AB45-0064-DB42-3D97F6B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6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2E89B-B5E7-4E18-CE87-11C33F12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8FB26D-5AA9-9D25-8ECA-0751B5E05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F8787-35F1-4EF7-AAE6-E9561EE9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F5096C-D7DA-CD47-AF7C-4CD1C638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AC365-D215-CEAA-9186-DD8717D6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4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D91A1-18C8-9DC0-6B80-14A6D901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CF3EF9-CFAB-4A92-2947-2CFCD83C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3A8934-BE70-AEC7-1C20-74519C9A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0C731A-19F8-3313-BCDF-8F813766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16A8C-2701-CD6E-B825-05AEC97C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02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4C59F-7282-5003-A7AB-49F9CC8E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69006D-98E6-DB75-FF80-26AFE5E7A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12FC8E-3F45-4FA3-771B-6AC48CFDE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33A40D-95F0-23AF-9BA6-D6041A9A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C95544-12D5-C848-0BBC-CA1EF73A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E2D308-1A25-1903-4ED9-7398D393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0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54E1-0DE5-BFEC-800A-A2866D32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F90F4-5978-8F11-7174-41B9BD39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1A065D-964B-BBAB-2021-C2A80EA2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27FA0A-AA26-5E6B-CF81-8441DA86A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77C7F5-6548-2340-E4A7-B4907C14A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3F57B4-8399-F744-BFBC-CCBD293C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4F453-362F-FB2E-F107-8C56DA97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49DE72-59B2-8123-0A10-3009BC69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75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2543B-30DE-1711-8C9A-0359EBE1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CBC9C4-2400-6B20-14CE-24BE84E7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ECCDFF-C05D-2689-C882-8F47454E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A98E40-FD6F-2418-29FC-742BEB94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97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5937DF-235B-F845-1BD6-8FDADEF2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2B1DEA-C775-6C36-21DF-DA11AF53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A2358F-4AC6-7368-9A14-614EBFB7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8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8EE04-687F-E925-9858-2BF9C6B6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091A79-F0BC-7D01-85F1-1EA6F8C5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DA9733-7D0B-2E07-2AC9-3E1C8B2FD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38720D-14BF-4915-7DCF-B1D7A7A5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5E4862-F8FF-F837-280C-BC07C1FE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A69ABC-567B-90D7-2E4B-4FDB1965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3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590CB-DC16-7CA0-5820-C69DD186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631188-C853-D3AA-92AC-DAD37F445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C3911E-6194-B559-B732-4603D4C5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5AE4B-1982-9452-5753-FA76FA0A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A3D191-C023-C415-8B40-41E49550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795EB-750D-CE85-CB16-50F49DC5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08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617F47-7875-6B80-87AE-1E3A3C93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B640B6-0463-2D8C-A4F5-6D399F6CB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7C5074-72EF-D421-8C58-B588C8E90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2642-86D7-4727-BE57-429DDAED9A4A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53E73D-43CC-CA27-E3EC-AAFCFADEF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46FFCC-8D8E-9CF3-F0C6-AED394961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2EA8-0858-4691-9C55-E0C0BEF8B1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7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C5F0D2B-7EF8-1FC4-3DBE-02F5B7D1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4" y="539947"/>
            <a:ext cx="9613397" cy="7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ight Triangle 103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3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18CF6-A4CE-F42F-D928-DBE052BAC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569" y="2479214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nl-NL" sz="3800" dirty="0" err="1"/>
              <a:t>Discriminarea</a:t>
            </a:r>
            <a:r>
              <a:rPr lang="nl-NL" sz="3800" dirty="0"/>
              <a:t> </a:t>
            </a:r>
            <a:r>
              <a:rPr lang="nl-NL" sz="3800" dirty="0" err="1"/>
              <a:t>pe</a:t>
            </a:r>
            <a:r>
              <a:rPr lang="nl-NL" sz="3800" dirty="0"/>
              <a:t> </a:t>
            </a:r>
            <a:r>
              <a:rPr lang="nl-NL" sz="3800" dirty="0" err="1"/>
              <a:t>piața</a:t>
            </a:r>
            <a:r>
              <a:rPr lang="nl-NL" sz="3800" dirty="0"/>
              <a:t> </a:t>
            </a:r>
            <a:r>
              <a:rPr lang="nl-NL" sz="3800" dirty="0" err="1"/>
              <a:t>muncii</a:t>
            </a:r>
            <a:r>
              <a:rPr lang="nl-NL" sz="3800" dirty="0"/>
              <a:t> </a:t>
            </a:r>
            <a:r>
              <a:rPr lang="nl-NL" sz="3800" dirty="0" err="1"/>
              <a:t>pe</a:t>
            </a:r>
            <a:r>
              <a:rPr lang="nl-NL" sz="3800" dirty="0"/>
              <a:t> </a:t>
            </a:r>
            <a:r>
              <a:rPr lang="nl-NL" sz="3800" dirty="0" err="1"/>
              <a:t>criterii</a:t>
            </a:r>
            <a:r>
              <a:rPr lang="nl-NL" sz="3800" dirty="0"/>
              <a:t> </a:t>
            </a:r>
            <a:r>
              <a:rPr lang="nl-NL" sz="3800" dirty="0" err="1"/>
              <a:t>etnice</a:t>
            </a:r>
            <a:r>
              <a:rPr lang="nl-NL" sz="3800" dirty="0"/>
              <a:t> </a:t>
            </a:r>
            <a:r>
              <a:rPr lang="nl-NL" sz="3800" dirty="0" err="1"/>
              <a:t>este</a:t>
            </a:r>
            <a:r>
              <a:rPr lang="nl-NL" sz="3800" dirty="0"/>
              <a:t> </a:t>
            </a:r>
            <a:r>
              <a:rPr lang="nl-NL" sz="3800" dirty="0" err="1"/>
              <a:t>un</a:t>
            </a:r>
            <a:r>
              <a:rPr lang="nl-NL" sz="3800" dirty="0"/>
              <a:t> </a:t>
            </a:r>
            <a:r>
              <a:rPr lang="nl-NL" sz="3800" dirty="0" err="1"/>
              <a:t>fenomen</a:t>
            </a:r>
            <a:r>
              <a:rPr lang="nl-NL" sz="3800" dirty="0"/>
              <a:t> real, nu </a:t>
            </a:r>
            <a:r>
              <a:rPr lang="nl-NL" sz="3800" dirty="0" err="1"/>
              <a:t>este</a:t>
            </a:r>
            <a:r>
              <a:rPr lang="nl-NL" sz="3800" dirty="0"/>
              <a:t> </a:t>
            </a:r>
            <a:r>
              <a:rPr lang="nl-NL" sz="3800" dirty="0" err="1"/>
              <a:t>doar</a:t>
            </a:r>
            <a:r>
              <a:rPr lang="nl-NL" sz="3800" dirty="0"/>
              <a:t> o </a:t>
            </a:r>
            <a:r>
              <a:rPr lang="nl-NL" sz="3800" dirty="0" err="1"/>
              <a:t>percepție</a:t>
            </a:r>
            <a:endParaRPr lang="nl-NL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D0B046-07EB-858E-3A51-E015E17BA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467" y="4936067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Arabela Ichim, Lector/</a:t>
            </a:r>
            <a:r>
              <a:rPr lang="en-US" dirty="0" err="1"/>
              <a:t>Cercetator</a:t>
            </a:r>
            <a:r>
              <a:rPr lang="en-US" dirty="0"/>
              <a:t> la </a:t>
            </a:r>
            <a:r>
              <a:rPr lang="en-US" dirty="0" err="1"/>
              <a:t>Facultatea</a:t>
            </a:r>
            <a:r>
              <a:rPr lang="en-US" dirty="0"/>
              <a:t> de </a:t>
            </a:r>
            <a:r>
              <a:rPr lang="en-US" dirty="0" err="1"/>
              <a:t>Economie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Management, </a:t>
            </a:r>
            <a:r>
              <a:rPr lang="en-US" dirty="0" err="1"/>
              <a:t>Universitatea</a:t>
            </a:r>
            <a:r>
              <a:rPr lang="en-US" dirty="0"/>
              <a:t> Tilburg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91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C5F0D2B-7EF8-1FC4-3DBE-02F5B7D1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4" y="539947"/>
            <a:ext cx="9613397" cy="7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ight Triangle 103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3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18CF6-A4CE-F42F-D928-DBE052BAC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467" y="1260952"/>
            <a:ext cx="8774774" cy="3335867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Cum </a:t>
            </a:r>
            <a:r>
              <a:rPr lang="en-US" sz="3800" dirty="0" err="1"/>
              <a:t>percepe</a:t>
            </a:r>
            <a:r>
              <a:rPr lang="en-US" sz="3800" dirty="0"/>
              <a:t> </a:t>
            </a:r>
            <a:r>
              <a:rPr lang="en-US" sz="3800" dirty="0" err="1"/>
              <a:t>populația</a:t>
            </a:r>
            <a:r>
              <a:rPr lang="en-US" sz="3800" dirty="0"/>
              <a:t> </a:t>
            </a:r>
            <a:r>
              <a:rPr lang="en-US" sz="3800" dirty="0" err="1"/>
              <a:t>majoritară</a:t>
            </a:r>
            <a:r>
              <a:rPr lang="en-US" sz="3800" dirty="0"/>
              <a:t> pe </a:t>
            </a:r>
            <a:r>
              <a:rPr lang="en-US" sz="3800" dirty="0" err="1"/>
              <a:t>romi</a:t>
            </a:r>
            <a:r>
              <a:rPr lang="en-US" sz="3800" dirty="0"/>
              <a:t>?</a:t>
            </a:r>
            <a:br>
              <a:rPr lang="en-US" sz="3800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Studii </a:t>
            </a:r>
            <a:r>
              <a:rPr lang="en-US" sz="3800" dirty="0" err="1"/>
              <a:t>despre</a:t>
            </a:r>
            <a:r>
              <a:rPr lang="en-US" sz="3800" dirty="0"/>
              <a:t>  </a:t>
            </a:r>
            <a:r>
              <a:rPr lang="en-US" sz="3800" dirty="0" err="1"/>
              <a:t>discriminarea</a:t>
            </a:r>
            <a:r>
              <a:rPr lang="en-US" sz="3800" dirty="0"/>
              <a:t> pe </a:t>
            </a:r>
            <a:r>
              <a:rPr lang="en-US" sz="3800" dirty="0" err="1"/>
              <a:t>piața</a:t>
            </a:r>
            <a:r>
              <a:rPr lang="en-US" sz="3800" dirty="0"/>
              <a:t> </a:t>
            </a:r>
            <a:r>
              <a:rPr lang="en-US" sz="3800" dirty="0" err="1"/>
              <a:t>muncii</a:t>
            </a:r>
            <a:r>
              <a:rPr lang="en-US" sz="3800" dirty="0"/>
              <a:t> </a:t>
            </a:r>
            <a:r>
              <a:rPr lang="en-US" sz="3800" dirty="0" err="1"/>
              <a:t>în</a:t>
            </a:r>
            <a:r>
              <a:rPr lang="en-US" sz="3800" dirty="0"/>
              <a:t> </a:t>
            </a:r>
            <a:r>
              <a:rPr lang="en-US" sz="3800" dirty="0" err="1"/>
              <a:t>funcție</a:t>
            </a:r>
            <a:r>
              <a:rPr lang="en-US" sz="3800" dirty="0"/>
              <a:t> de </a:t>
            </a:r>
            <a:r>
              <a:rPr lang="en-US" sz="3800" dirty="0" err="1"/>
              <a:t>etnie</a:t>
            </a:r>
            <a:endParaRPr lang="ro-RO" sz="3800" dirty="0"/>
          </a:p>
        </p:txBody>
      </p:sp>
    </p:spTree>
    <p:extLst>
      <p:ext uri="{BB962C8B-B14F-4D97-AF65-F5344CB8AC3E}">
        <p14:creationId xmlns:p14="http://schemas.microsoft.com/office/powerpoint/2010/main" val="413491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6838A-4B18-D6BF-D5E8-03792634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Cum </a:t>
            </a:r>
            <a:r>
              <a:rPr lang="nl-NL" dirty="0" err="1"/>
              <a:t>percepe</a:t>
            </a:r>
            <a:r>
              <a:rPr lang="nl-NL" dirty="0"/>
              <a:t> </a:t>
            </a:r>
            <a:r>
              <a:rPr lang="nl-NL" dirty="0" err="1"/>
              <a:t>populația</a:t>
            </a:r>
            <a:r>
              <a:rPr lang="nl-NL" dirty="0"/>
              <a:t> </a:t>
            </a:r>
            <a:r>
              <a:rPr lang="nl-NL" dirty="0" err="1"/>
              <a:t>majoritară</a:t>
            </a:r>
            <a:r>
              <a:rPr lang="nl-NL" dirty="0"/>
              <a:t> </a:t>
            </a:r>
            <a:r>
              <a:rPr lang="nl-NL" dirty="0" err="1"/>
              <a:t>pe</a:t>
            </a:r>
            <a:r>
              <a:rPr lang="nl-NL" dirty="0"/>
              <a:t> </a:t>
            </a:r>
            <a:r>
              <a:rPr lang="nl-NL" dirty="0" err="1"/>
              <a:t>romi</a:t>
            </a:r>
            <a:r>
              <a:rPr lang="nl-NL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97EBD5D-79C6-625C-2A69-D8C4009A2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2009276"/>
            <a:ext cx="2017951" cy="3450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7B070F-BB1B-E01F-1104-DEB74CF017C7}"/>
              </a:ext>
            </a:extLst>
          </p:cNvPr>
          <p:cNvSpPr txBox="1"/>
          <p:nvPr/>
        </p:nvSpPr>
        <p:spPr>
          <a:xfrm>
            <a:off x="591128" y="5847364"/>
            <a:ext cx="28371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/>
              <a:t>Source: Spring 2019 Global Attitudes Survey.Q48a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9D2BE9-31D0-DE0C-8E39-B73509AA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8" y="6093585"/>
            <a:ext cx="9960137" cy="719390"/>
          </a:xfrm>
          <a:prstGeom prst="rect">
            <a:avLst/>
          </a:prstGeom>
        </p:spPr>
      </p:pic>
      <p:graphicFrame>
        <p:nvGraphicFramePr>
          <p:cNvPr id="13" name="TextBox 7">
            <a:extLst>
              <a:ext uri="{FF2B5EF4-FFF2-40B4-BE49-F238E27FC236}">
                <a16:creationId xmlns:a16="http://schemas.microsoft.com/office/drawing/2014/main" xmlns="" id="{19D3E45B-6628-4D5B-1D55-949401C8840D}"/>
              </a:ext>
            </a:extLst>
          </p:cNvPr>
          <p:cNvGraphicFramePr/>
          <p:nvPr/>
        </p:nvGraphicFramePr>
        <p:xfrm>
          <a:off x="3895725" y="2009276"/>
          <a:ext cx="798195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334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864C1-EFF4-E263-76FC-AF3E67C1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180895"/>
            <a:ext cx="10993582" cy="1325563"/>
          </a:xfrm>
        </p:spPr>
        <p:txBody>
          <a:bodyPr/>
          <a:lstStyle/>
          <a:p>
            <a:r>
              <a:rPr lang="nl-NL" dirty="0" err="1"/>
              <a:t>Atitudinea</a:t>
            </a:r>
            <a:r>
              <a:rPr lang="nl-NL" dirty="0"/>
              <a:t> </a:t>
            </a:r>
            <a:r>
              <a:rPr lang="nl-NL" dirty="0" err="1"/>
              <a:t>populației</a:t>
            </a:r>
            <a:r>
              <a:rPr lang="nl-NL" dirty="0"/>
              <a:t> </a:t>
            </a:r>
            <a:r>
              <a:rPr lang="nl-NL" dirty="0" err="1"/>
              <a:t>majoritare</a:t>
            </a:r>
            <a:r>
              <a:rPr lang="nl-NL" dirty="0"/>
              <a:t> </a:t>
            </a:r>
            <a:r>
              <a:rPr lang="nl-NL" dirty="0" err="1"/>
              <a:t>față</a:t>
            </a:r>
            <a:r>
              <a:rPr lang="nl-NL" dirty="0"/>
              <a:t> de a </a:t>
            </a:r>
            <a:r>
              <a:rPr lang="nl-NL" dirty="0" err="1"/>
              <a:t>avea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coleg</a:t>
            </a:r>
            <a:r>
              <a:rPr lang="nl-NL" dirty="0"/>
              <a:t> </a:t>
            </a:r>
            <a:r>
              <a:rPr lang="nl-NL" dirty="0" err="1"/>
              <a:t>rom</a:t>
            </a:r>
            <a:r>
              <a:rPr lang="nl-NL" dirty="0"/>
              <a:t> la </a:t>
            </a:r>
            <a:r>
              <a:rPr lang="nl-NL" dirty="0" err="1"/>
              <a:t>locul</a:t>
            </a:r>
            <a:r>
              <a:rPr lang="nl-NL" dirty="0"/>
              <a:t> de </a:t>
            </a:r>
            <a:r>
              <a:rPr lang="nl-NL" dirty="0" err="1"/>
              <a:t>muncă</a:t>
            </a: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E479894-AC55-36DA-661E-FF1BAB1FB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295" y="1655327"/>
            <a:ext cx="6701149" cy="4216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3B6DC9-FB8B-7718-1417-F67D19D621CE}"/>
              </a:ext>
            </a:extLst>
          </p:cNvPr>
          <p:cNvSpPr txBox="1"/>
          <p:nvPr/>
        </p:nvSpPr>
        <p:spPr>
          <a:xfrm>
            <a:off x="660627" y="5815516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000" dirty="0"/>
              <a:t>Source: Eurobarometer,2019</a:t>
            </a:r>
            <a:endParaRPr lang="nl-NL" sz="1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6807956-A5FE-0734-4453-4D91AD3017C8}"/>
              </a:ext>
            </a:extLst>
          </p:cNvPr>
          <p:cNvGrpSpPr/>
          <p:nvPr/>
        </p:nvGrpSpPr>
        <p:grpSpPr>
          <a:xfrm>
            <a:off x="5400600" y="5343030"/>
            <a:ext cx="142200" cy="88920"/>
            <a:chOff x="5400600" y="5343030"/>
            <a:chExt cx="1422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871398AC-A104-07F1-1B85-7C080356A346}"/>
                    </a:ext>
                  </a:extLst>
                </p14:cNvPr>
                <p14:cNvContentPartPr/>
                <p14:nvPr/>
              </p14:nvContentPartPr>
              <p14:xfrm>
                <a:off x="5444520" y="5361390"/>
                <a:ext cx="95760" cy="68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1398AC-A104-07F1-1B85-7C080356A3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35520" y="5352750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1352EEA4-D180-65A6-55E5-8BB0C7703D7F}"/>
                    </a:ext>
                  </a:extLst>
                </p14:cNvPr>
                <p14:cNvContentPartPr/>
                <p14:nvPr/>
              </p14:nvContentPartPr>
              <p14:xfrm>
                <a:off x="5439480" y="5371830"/>
                <a:ext cx="56520" cy="5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52EEA4-D180-65A6-55E5-8BB0C7703D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30840" y="5362830"/>
                  <a:ext cx="74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xmlns="" id="{86C832BA-460B-C16C-CB6D-D2447EBDD489}"/>
                    </a:ext>
                  </a:extLst>
                </p14:cNvPr>
                <p14:cNvContentPartPr/>
                <p14:nvPr/>
              </p14:nvContentPartPr>
              <p14:xfrm>
                <a:off x="5400600" y="5362110"/>
                <a:ext cx="142200" cy="69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C832BA-460B-C16C-CB6D-D2447EBDD4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1600" y="5353110"/>
                  <a:ext cx="159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xmlns="" id="{FE34D6A4-0952-6F5D-B764-3BFF9E433040}"/>
                    </a:ext>
                  </a:extLst>
                </p14:cNvPr>
                <p14:cNvContentPartPr/>
                <p14:nvPr/>
              </p14:nvContentPartPr>
              <p14:xfrm>
                <a:off x="5453160" y="5343030"/>
                <a:ext cx="71280" cy="8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34D6A4-0952-6F5D-B764-3BFF9E4330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44520" y="5334390"/>
                  <a:ext cx="88920" cy="105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0C01D67-1D39-97BC-B039-C1759633FDBB}"/>
              </a:ext>
            </a:extLst>
          </p:cNvPr>
          <p:cNvSpPr txBox="1"/>
          <p:nvPr/>
        </p:nvSpPr>
        <p:spPr>
          <a:xfrm>
            <a:off x="7810856" y="2523401"/>
            <a:ext cx="4020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/>
              <a:t>În</a:t>
            </a:r>
            <a:r>
              <a:rPr lang="nl-NL" dirty="0"/>
              <a:t> </a:t>
            </a:r>
            <a:r>
              <a:rPr lang="nl-NL" dirty="0" err="1"/>
              <a:t>România</a:t>
            </a:r>
            <a:r>
              <a:rPr lang="nl-NL" dirty="0"/>
              <a:t>, </a:t>
            </a:r>
            <a:r>
              <a:rPr lang="nl-NL" dirty="0" err="1"/>
              <a:t>doar</a:t>
            </a:r>
            <a:r>
              <a:rPr lang="nl-NL" dirty="0"/>
              <a:t> 52% </a:t>
            </a:r>
            <a:r>
              <a:rPr lang="nl-NL" dirty="0" err="1"/>
              <a:t>dintre</a:t>
            </a:r>
            <a:r>
              <a:rPr lang="nl-NL" dirty="0"/>
              <a:t> </a:t>
            </a:r>
            <a:r>
              <a:rPr lang="nl-NL" dirty="0" err="1"/>
              <a:t>respondenți</a:t>
            </a:r>
            <a:r>
              <a:rPr lang="nl-NL" dirty="0"/>
              <a:t> </a:t>
            </a:r>
            <a:r>
              <a:rPr lang="nl-NL" dirty="0" err="1"/>
              <a:t>s-ar</a:t>
            </a:r>
            <a:r>
              <a:rPr lang="nl-NL" dirty="0"/>
              <a:t> </a:t>
            </a:r>
            <a:r>
              <a:rPr lang="nl-NL" dirty="0" err="1"/>
              <a:t>simți</a:t>
            </a:r>
            <a:r>
              <a:rPr lang="nl-NL" dirty="0"/>
              <a:t> </a:t>
            </a:r>
            <a:r>
              <a:rPr lang="nl-NL" dirty="0" err="1"/>
              <a:t>comfortabil</a:t>
            </a:r>
            <a:r>
              <a:rPr lang="nl-NL" dirty="0"/>
              <a:t> </a:t>
            </a:r>
            <a:r>
              <a:rPr lang="nl-NL" dirty="0" err="1"/>
              <a:t>dacă</a:t>
            </a:r>
            <a:r>
              <a:rPr lang="nl-NL" dirty="0"/>
              <a:t> au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coleg</a:t>
            </a:r>
            <a:r>
              <a:rPr lang="nl-NL" dirty="0"/>
              <a:t> </a:t>
            </a:r>
            <a:r>
              <a:rPr lang="nl-NL" dirty="0" err="1"/>
              <a:t>rom</a:t>
            </a:r>
            <a:r>
              <a:rPr lang="nl-NL" dirty="0"/>
              <a:t> la </a:t>
            </a:r>
            <a:r>
              <a:rPr lang="nl-NL" dirty="0" err="1"/>
              <a:t>locul</a:t>
            </a:r>
            <a:r>
              <a:rPr lang="nl-NL" dirty="0"/>
              <a:t> de </a:t>
            </a:r>
            <a:r>
              <a:rPr lang="nl-NL" dirty="0" err="1"/>
              <a:t>muncă</a:t>
            </a:r>
            <a:r>
              <a:rPr lang="nl-NL" dirty="0"/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F313734-6FE1-8D92-D14D-3091C8F2D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367" y="6092515"/>
            <a:ext cx="961422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864C1-EFF4-E263-76FC-AF3E67C1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Studii </a:t>
            </a:r>
            <a:r>
              <a:rPr lang="en-US" sz="4400" dirty="0" err="1"/>
              <a:t>despre</a:t>
            </a:r>
            <a:r>
              <a:rPr lang="en-US" sz="4400" dirty="0"/>
              <a:t>  </a:t>
            </a:r>
            <a:r>
              <a:rPr lang="en-US" sz="4400" dirty="0" err="1"/>
              <a:t>discriminarea</a:t>
            </a:r>
            <a:r>
              <a:rPr lang="en-US" sz="4400" dirty="0"/>
              <a:t> pe </a:t>
            </a:r>
            <a:r>
              <a:rPr lang="en-US" sz="4400" dirty="0" err="1"/>
              <a:t>piața</a:t>
            </a:r>
            <a:r>
              <a:rPr lang="en-US" sz="4400" dirty="0"/>
              <a:t> </a:t>
            </a:r>
            <a:r>
              <a:rPr lang="en-US" sz="4400" dirty="0" err="1"/>
              <a:t>muncii</a:t>
            </a:r>
            <a:r>
              <a:rPr lang="en-US" sz="4400" dirty="0"/>
              <a:t> </a:t>
            </a:r>
            <a:r>
              <a:rPr lang="en-US" sz="4400" dirty="0" err="1"/>
              <a:t>în</a:t>
            </a:r>
            <a:r>
              <a:rPr lang="en-US" sz="4400" dirty="0"/>
              <a:t> </a:t>
            </a:r>
            <a:r>
              <a:rPr lang="en-US" sz="4400" dirty="0" err="1"/>
              <a:t>funcție</a:t>
            </a:r>
            <a:r>
              <a:rPr lang="en-US" sz="4400" dirty="0"/>
              <a:t> de </a:t>
            </a:r>
            <a:r>
              <a:rPr lang="en-US" sz="4400" dirty="0" err="1"/>
              <a:t>etnie</a:t>
            </a:r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68100A7-F12E-EFF2-3003-2E1A6B99A8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9111" y="2235972"/>
            <a:ext cx="1042077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Un </a:t>
            </a:r>
            <a:r>
              <a:rPr lang="en-US" sz="2000" dirty="0" err="1"/>
              <a:t>studiu</a:t>
            </a:r>
            <a:r>
              <a:rPr lang="en-US" sz="2000" dirty="0"/>
              <a:t> </a:t>
            </a:r>
            <a:r>
              <a:rPr lang="en-US" sz="2000" dirty="0" err="1"/>
              <a:t>realizat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Țările</a:t>
            </a:r>
            <a:r>
              <a:rPr lang="en-US" sz="2000" dirty="0"/>
              <a:t> de Jos </a:t>
            </a:r>
            <a:r>
              <a:rPr lang="en-US" sz="2000" dirty="0" err="1"/>
              <a:t>analizează</a:t>
            </a:r>
            <a:r>
              <a:rPr lang="en-US" sz="2000" dirty="0"/>
              <a:t> </a:t>
            </a:r>
            <a:r>
              <a:rPr lang="en-US" sz="2000" dirty="0" err="1"/>
              <a:t>discriminarea</a:t>
            </a:r>
            <a:r>
              <a:rPr lang="en-US" sz="2000" dirty="0"/>
              <a:t> </a:t>
            </a:r>
            <a:r>
              <a:rPr lang="en-US" sz="2000" dirty="0" err="1"/>
              <a:t>candidaților</a:t>
            </a:r>
            <a:r>
              <a:rPr lang="en-US" sz="2000" dirty="0"/>
              <a:t> cu </a:t>
            </a:r>
            <a:r>
              <a:rPr lang="en-US" sz="2000" dirty="0" err="1"/>
              <a:t>nume</a:t>
            </a:r>
            <a:r>
              <a:rPr lang="en-US" sz="2000" dirty="0"/>
              <a:t> </a:t>
            </a:r>
            <a:r>
              <a:rPr lang="en-US" sz="2000" dirty="0" err="1"/>
              <a:t>arab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en-US" sz="2000" dirty="0" err="1"/>
              <a:t>procedurilor</a:t>
            </a:r>
            <a:r>
              <a:rPr lang="en-US" sz="2000" dirty="0"/>
              <a:t> de </a:t>
            </a:r>
            <a:r>
              <a:rPr lang="en-US" sz="2000" dirty="0" err="1"/>
              <a:t>recrutare</a:t>
            </a:r>
            <a:r>
              <a:rPr lang="en-US" sz="2000" dirty="0"/>
              <a:t> online din </a:t>
            </a:r>
            <a:r>
              <a:rPr lang="en-US" sz="2000" dirty="0" err="1"/>
              <a:t>Țările</a:t>
            </a:r>
            <a:r>
              <a:rPr lang="en-US" sz="2000" dirty="0"/>
              <a:t> de Jos. </a:t>
            </a:r>
          </a:p>
          <a:p>
            <a:r>
              <a:rPr lang="en-US" sz="2000" dirty="0" err="1"/>
              <a:t>Angajatorii</a:t>
            </a:r>
            <a:r>
              <a:rPr lang="en-US" sz="2000" dirty="0"/>
              <a:t> </a:t>
            </a:r>
            <a:r>
              <a:rPr lang="en-US" sz="2000" dirty="0" err="1"/>
              <a:t>decid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consulte</a:t>
            </a:r>
            <a:r>
              <a:rPr lang="en-US" sz="2000" dirty="0"/>
              <a:t> CV-urile complete ale </a:t>
            </a:r>
            <a:r>
              <a:rPr lang="en-US" sz="2000" dirty="0" err="1"/>
              <a:t>candidaților</a:t>
            </a:r>
            <a:r>
              <a:rPr lang="en-US" sz="2000" dirty="0"/>
              <a:t> </a:t>
            </a:r>
            <a:r>
              <a:rPr lang="en-US" sz="2000" dirty="0" err="1"/>
              <a:t>după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văd</a:t>
            </a:r>
            <a:r>
              <a:rPr lang="en-US" sz="2000" dirty="0"/>
              <a:t> </a:t>
            </a:r>
            <a:r>
              <a:rPr lang="en-US" sz="2000" dirty="0" err="1"/>
              <a:t>profilurile</a:t>
            </a:r>
            <a:r>
              <a:rPr lang="en-US" sz="2000" dirty="0"/>
              <a:t> </a:t>
            </a:r>
            <a:r>
              <a:rPr lang="en-US" sz="2000" dirty="0" err="1"/>
              <a:t>scurte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apoi</a:t>
            </a:r>
            <a:r>
              <a:rPr lang="en-US" sz="2000" dirty="0"/>
              <a:t> pot </a:t>
            </a:r>
            <a:r>
              <a:rPr lang="en-US" sz="2000" dirty="0" err="1"/>
              <a:t>contacta</a:t>
            </a:r>
            <a:r>
              <a:rPr lang="en-US" sz="2000" dirty="0"/>
              <a:t> </a:t>
            </a:r>
            <a:r>
              <a:rPr lang="en-US" sz="2000" dirty="0" err="1"/>
              <a:t>candidații</a:t>
            </a:r>
            <a:r>
              <a:rPr lang="en-US" sz="2000" dirty="0"/>
              <a:t>. 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Rezultatele</a:t>
            </a:r>
            <a:r>
              <a:rPr lang="en-US" sz="2000" dirty="0"/>
              <a:t> </a:t>
            </a:r>
            <a:r>
              <a:rPr lang="en-US" sz="2000" dirty="0" err="1"/>
              <a:t>arată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solicitanții</a:t>
            </a:r>
            <a:r>
              <a:rPr lang="en-US" sz="2000" dirty="0"/>
              <a:t> cu </a:t>
            </a:r>
            <a:r>
              <a:rPr lang="en-US" sz="2000" dirty="0" err="1"/>
              <a:t>nume</a:t>
            </a:r>
            <a:r>
              <a:rPr lang="en-US" sz="2000" dirty="0"/>
              <a:t> </a:t>
            </a:r>
            <a:r>
              <a:rPr lang="en-US" sz="2000" dirty="0" err="1"/>
              <a:t>olandez</a:t>
            </a:r>
            <a:r>
              <a:rPr lang="en-US" sz="2000" dirty="0"/>
              <a:t> au cu 60 %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șanse</a:t>
            </a:r>
            <a:r>
              <a:rPr lang="en-US" sz="2000" dirty="0"/>
              <a:t> de a </a:t>
            </a:r>
            <a:r>
              <a:rPr lang="en-US" sz="2000" dirty="0" err="1"/>
              <a:t>primi</a:t>
            </a:r>
            <a:r>
              <a:rPr lang="en-US" sz="2000" dirty="0"/>
              <a:t> o </a:t>
            </a:r>
            <a:r>
              <a:rPr lang="en-US" sz="2000" dirty="0" err="1"/>
              <a:t>reacție</a:t>
            </a:r>
            <a:r>
              <a:rPr lang="en-US" sz="2000" dirty="0"/>
              <a:t> </a:t>
            </a:r>
            <a:r>
              <a:rPr lang="en-US" sz="2000" dirty="0" err="1"/>
              <a:t>pozitivă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cei</a:t>
            </a:r>
            <a:r>
              <a:rPr lang="en-US" sz="2000" dirty="0"/>
              <a:t> cu </a:t>
            </a:r>
            <a:r>
              <a:rPr lang="en-US" sz="2000" dirty="0" err="1"/>
              <a:t>nume</a:t>
            </a:r>
            <a:r>
              <a:rPr lang="en-US" sz="2000" dirty="0"/>
              <a:t> </a:t>
            </a:r>
            <a:r>
              <a:rPr lang="en-US" sz="2000" dirty="0" err="1"/>
              <a:t>arab</a:t>
            </a:r>
            <a:r>
              <a:rPr lang="en-US" sz="2000" dirty="0"/>
              <a:t>. 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vizibil</a:t>
            </a:r>
            <a:r>
              <a:rPr lang="en-US" sz="2000" dirty="0"/>
              <a:t> </a:t>
            </a:r>
            <a:r>
              <a:rPr lang="en-US" sz="2000" dirty="0" err="1"/>
              <a:t>încă</a:t>
            </a:r>
            <a:r>
              <a:rPr lang="en-US" sz="2000" dirty="0"/>
              <a:t> din prima </a:t>
            </a:r>
            <a:r>
              <a:rPr lang="en-US" sz="2000" dirty="0" err="1"/>
              <a:t>fază</a:t>
            </a:r>
            <a:r>
              <a:rPr lang="en-US" sz="2000" dirty="0"/>
              <a:t> a </a:t>
            </a:r>
            <a:r>
              <a:rPr lang="en-US" sz="2000" dirty="0" err="1"/>
              <a:t>procesului</a:t>
            </a:r>
            <a:r>
              <a:rPr lang="en-US" sz="2000" dirty="0"/>
              <a:t> de </a:t>
            </a:r>
            <a:r>
              <a:rPr lang="en-US" sz="2000" dirty="0" err="1"/>
              <a:t>selecție</a:t>
            </a:r>
            <a:r>
              <a:rPr lang="en-US" sz="2000" dirty="0"/>
              <a:t>.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adesea</a:t>
            </a:r>
            <a:r>
              <a:rPr lang="en-US" sz="2000" dirty="0"/>
              <a:t>, </a:t>
            </a:r>
            <a:r>
              <a:rPr lang="en-US" sz="2000" dirty="0" err="1"/>
              <a:t>angajatorii</a:t>
            </a:r>
            <a:r>
              <a:rPr lang="en-US" sz="2000" dirty="0"/>
              <a:t> </a:t>
            </a:r>
            <a:r>
              <a:rPr lang="en-US" sz="2000" dirty="0" err="1"/>
              <a:t>nici</a:t>
            </a:r>
            <a:r>
              <a:rPr lang="en-US" sz="2000" dirty="0"/>
              <a:t> </a:t>
            </a:r>
            <a:r>
              <a:rPr lang="en-US" sz="2000" dirty="0" err="1"/>
              <a:t>măcar</a:t>
            </a:r>
            <a:r>
              <a:rPr lang="en-US" sz="2000" dirty="0"/>
              <a:t> nu </a:t>
            </a:r>
            <a:r>
              <a:rPr lang="en-US" sz="2000" dirty="0" err="1"/>
              <a:t>apucă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vadă</a:t>
            </a:r>
            <a:r>
              <a:rPr lang="en-US" sz="2000" dirty="0"/>
              <a:t> CV-urile </a:t>
            </a:r>
            <a:r>
              <a:rPr lang="en-US" sz="2000" dirty="0" err="1"/>
              <a:t>candidaților</a:t>
            </a:r>
            <a:r>
              <a:rPr lang="en-US" sz="2000" dirty="0"/>
              <a:t> cu </a:t>
            </a:r>
            <a:r>
              <a:rPr lang="en-US" sz="2000" dirty="0" err="1"/>
              <a:t>nume</a:t>
            </a:r>
            <a:r>
              <a:rPr lang="en-US" sz="2000" dirty="0"/>
              <a:t> </a:t>
            </a:r>
            <a:r>
              <a:rPr lang="en-US" sz="2000" dirty="0" err="1"/>
              <a:t>arab</a:t>
            </a:r>
            <a:r>
              <a:rPr lang="en-US" sz="2000" dirty="0"/>
              <a:t> (</a:t>
            </a:r>
            <a:r>
              <a:rPr lang="en-US" sz="2000" dirty="0" err="1"/>
              <a:t>Blomaert</a:t>
            </a:r>
            <a:r>
              <a:rPr lang="en-US" sz="2000" dirty="0"/>
              <a:t> et al,2014).</a:t>
            </a:r>
          </a:p>
          <a:p>
            <a:r>
              <a:rPr lang="en-US" sz="2000" dirty="0"/>
              <a:t> Un alt </a:t>
            </a:r>
            <a:r>
              <a:rPr lang="en-US" sz="2000" dirty="0" err="1"/>
              <a:t>studiu</a:t>
            </a:r>
            <a:r>
              <a:rPr lang="en-US" sz="2000" dirty="0"/>
              <a:t> </a:t>
            </a:r>
            <a:r>
              <a:rPr lang="en-US" sz="2000" dirty="0" err="1"/>
              <a:t>realizat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SUA a </a:t>
            </a:r>
            <a:r>
              <a:rPr lang="en-US" sz="2000" dirty="0" err="1"/>
              <a:t>constatat</a:t>
            </a:r>
            <a:r>
              <a:rPr lang="en-US" sz="2000" dirty="0"/>
              <a:t> </a:t>
            </a:r>
            <a:r>
              <a:rPr lang="en-US" sz="2000" dirty="0" err="1"/>
              <a:t>rezultate</a:t>
            </a:r>
            <a:r>
              <a:rPr lang="en-US" sz="2000" dirty="0"/>
              <a:t> </a:t>
            </a:r>
            <a:r>
              <a:rPr lang="en-US" sz="2000" dirty="0" err="1"/>
              <a:t>similare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privește</a:t>
            </a:r>
            <a:r>
              <a:rPr lang="en-US" sz="2000" dirty="0"/>
              <a:t> </a:t>
            </a:r>
            <a:r>
              <a:rPr lang="en-US" sz="2000" dirty="0" err="1"/>
              <a:t>discriminarea</a:t>
            </a:r>
            <a:r>
              <a:rPr lang="en-US" sz="2000" dirty="0"/>
              <a:t> </a:t>
            </a:r>
            <a:r>
              <a:rPr lang="en-US" sz="2000" dirty="0" err="1"/>
              <a:t>candidaților</a:t>
            </a:r>
            <a:r>
              <a:rPr lang="en-US" sz="2000" dirty="0"/>
              <a:t> afro-</a:t>
            </a:r>
            <a:r>
              <a:rPr lang="en-US" sz="2000" dirty="0" err="1"/>
              <a:t>americani</a:t>
            </a:r>
            <a:r>
              <a:rPr lang="en-US" sz="2000" dirty="0"/>
              <a:t> la un loc de </a:t>
            </a:r>
            <a:r>
              <a:rPr lang="en-US" sz="2000" dirty="0" err="1"/>
              <a:t>muncă</a:t>
            </a:r>
            <a:r>
              <a:rPr lang="en-US" sz="2000" dirty="0"/>
              <a:t> (Bertrand et al, (2004).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CC7016-F6D7-1691-9224-14536F9F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12" y="5945603"/>
            <a:ext cx="961422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F129E-C91C-F79A-6C1A-6691C04E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8C7FE22-202D-1C33-D3D6-51D4AD451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314" y="1825625"/>
            <a:ext cx="8799372" cy="4351338"/>
          </a:xfrm>
        </p:spPr>
      </p:pic>
    </p:spTree>
    <p:extLst>
      <p:ext uri="{BB962C8B-B14F-4D97-AF65-F5344CB8AC3E}">
        <p14:creationId xmlns:p14="http://schemas.microsoft.com/office/powerpoint/2010/main" val="240979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7D79D-D163-E3CC-F778-B261D905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FD05D5-61C8-3732-B5BB-963A13871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186" y="1825625"/>
            <a:ext cx="8915628" cy="4351338"/>
          </a:xfrm>
        </p:spPr>
      </p:pic>
    </p:spTree>
    <p:extLst>
      <p:ext uri="{BB962C8B-B14F-4D97-AF65-F5344CB8AC3E}">
        <p14:creationId xmlns:p14="http://schemas.microsoft.com/office/powerpoint/2010/main" val="198899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MULȚUMESC!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Arabela Ichim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/>
              <a:t>Lector/</a:t>
            </a:r>
            <a:r>
              <a:rPr lang="en-US" dirty="0" err="1"/>
              <a:t>Cercetator</a:t>
            </a:r>
            <a:r>
              <a:rPr lang="en-US" dirty="0"/>
              <a:t> la </a:t>
            </a:r>
            <a:r>
              <a:rPr lang="en-US" dirty="0" err="1"/>
              <a:t>Facultatea</a:t>
            </a:r>
            <a:r>
              <a:rPr lang="en-US" dirty="0"/>
              <a:t> de </a:t>
            </a:r>
            <a:r>
              <a:rPr lang="en-US" dirty="0" err="1"/>
              <a:t>Economie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Management, </a:t>
            </a:r>
            <a:r>
              <a:rPr lang="en-US" dirty="0" err="1"/>
              <a:t>Universitatea</a:t>
            </a:r>
            <a:r>
              <a:rPr lang="en-US" dirty="0"/>
              <a:t> Tilburg</a:t>
            </a:r>
            <a:endParaRPr lang="nl-NL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/>
              <a:t>Tel: +</a:t>
            </a:r>
            <a:r>
              <a:rPr lang="ro-RO" dirty="0" smtClean="0"/>
              <a:t>31685631091</a:t>
            </a:r>
          </a:p>
          <a:p>
            <a:pPr marL="0" indent="0">
              <a:buNone/>
            </a:pPr>
            <a:r>
              <a:rPr lang="ro-RO" dirty="0"/>
              <a:t>Email: arabela1789@gmail.com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8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353</Words>
  <Application>Microsoft Office PowerPoint</Application>
  <PresentationFormat>Custom</PresentationFormat>
  <Paragraphs>25</Paragraphs>
  <Slides>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Discriminarea pe piața muncii pe criterii etnice este un fenomen real, nu este doar o percepție</vt:lpstr>
      <vt:lpstr> Cum percepe populația majoritară pe romi?  Studii despre  discriminarea pe piața muncii în funcție de etnie</vt:lpstr>
      <vt:lpstr> Cum percepe populația majoritară pe romi?</vt:lpstr>
      <vt:lpstr>Atitudinea populației majoritare față de a avea un coleg rom la locul de muncă</vt:lpstr>
      <vt:lpstr>Studii despre  discriminarea pe piața muncii în funcție de etnie</vt:lpstr>
      <vt:lpstr>PowerPoint Presentation</vt:lpstr>
      <vt:lpstr>PowerPoint Presentation</vt:lpstr>
      <vt:lpstr>MULȚUMESC!</vt:lpstr>
    </vt:vector>
  </TitlesOfParts>
  <Company>Tilburg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Arabela Ichim</dc:creator>
  <cp:lastModifiedBy>REDI 14</cp:lastModifiedBy>
  <cp:revision>4</cp:revision>
  <dcterms:created xsi:type="dcterms:W3CDTF">2023-10-17T21:56:20Z</dcterms:created>
  <dcterms:modified xsi:type="dcterms:W3CDTF">2023-10-19T10:41:55Z</dcterms:modified>
</cp:coreProperties>
</file>